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5" d="100"/>
          <a:sy n="95" d="100"/>
        </p:scale>
        <p:origin x="89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466381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1209579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2053360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3772276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981697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356051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2309117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133084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3997691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356432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C598E70-5622-471D-8352-0074452929DB}" type="datetimeFigureOut">
              <a:rPr kumimoji="1" lang="ja-JP" altLang="en-US" smtClean="0"/>
              <a:t>2025/3/25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2697472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598E70-5622-471D-8352-0074452929DB}" type="datetimeFigureOut">
              <a:rPr kumimoji="1" lang="ja-JP" altLang="en-US" smtClean="0"/>
              <a:t>2025/3/25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1546F-6953-4A85-B4CF-8C7BE1EE2784}" type="slidenum">
              <a:rPr kumimoji="1" lang="ja-JP" altLang="en-US" smtClean="0"/>
              <a:t>‹#›</a:t>
            </a:fld>
            <a:endParaRPr kumimoji="1" lang="ja-JP" altLang="en-US"/>
          </a:p>
        </p:txBody>
      </p:sp>
    </p:spTree>
    <p:extLst>
      <p:ext uri="{BB962C8B-B14F-4D97-AF65-F5344CB8AC3E}">
        <p14:creationId xmlns:p14="http://schemas.microsoft.com/office/powerpoint/2010/main" val="403855316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角丸四角形 1">
            <a:extLst>
              <a:ext uri="{FF2B5EF4-FFF2-40B4-BE49-F238E27FC236}">
                <a16:creationId xmlns:a16="http://schemas.microsoft.com/office/drawing/2014/main" id="{6328C335-390A-4C9A-9D11-0024B0324EF0}"/>
              </a:ext>
            </a:extLst>
          </p:cNvPr>
          <p:cNvSpPr/>
          <p:nvPr/>
        </p:nvSpPr>
        <p:spPr>
          <a:xfrm>
            <a:off x="370573" y="142064"/>
            <a:ext cx="9173896" cy="650759"/>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898" kern="100" dirty="0">
                <a:ea typeface="ＭＳ ゴシック" panose="020B0609070205080204" pitchFamily="49" charset="-128"/>
                <a:cs typeface="Times New Roman" panose="02020603050405020304" pitchFamily="18" charset="0"/>
              </a:rPr>
              <a:t>田尻町　住宅耐震化緊急促進アクションプログラム</a:t>
            </a:r>
            <a:r>
              <a:rPr lang="en-US" sz="1898" kern="100" dirty="0">
                <a:solidFill>
                  <a:schemeClr val="bg1"/>
                </a:solidFill>
                <a:ea typeface="ＭＳ ゴシック" panose="020B0609070205080204" pitchFamily="49" charset="-128"/>
                <a:cs typeface="Times New Roman" panose="02020603050405020304" pitchFamily="18" charset="0"/>
              </a:rPr>
              <a:t>202</a:t>
            </a:r>
            <a:r>
              <a:rPr lang="en-US" altLang="ja-JP" sz="1898" kern="100" dirty="0">
                <a:solidFill>
                  <a:schemeClr val="bg1"/>
                </a:solidFill>
                <a:ea typeface="ＭＳ ゴシック" panose="020B0609070205080204" pitchFamily="49" charset="-128"/>
                <a:cs typeface="Times New Roman" panose="02020603050405020304" pitchFamily="18" charset="0"/>
              </a:rPr>
              <a:t>5</a:t>
            </a:r>
            <a:endParaRPr lang="ja-JP" altLang="en-US" sz="996" kern="100" dirty="0">
              <a:solidFill>
                <a:schemeClr val="bg1"/>
              </a:solidFill>
              <a:ea typeface="ＭＳ 明朝" panose="02020609040205080304" pitchFamily="17" charset="-128"/>
              <a:cs typeface="Times New Roman" panose="02020603050405020304" pitchFamily="18" charset="0"/>
            </a:endParaRPr>
          </a:p>
        </p:txBody>
      </p:sp>
      <p:sp>
        <p:nvSpPr>
          <p:cNvPr id="26" name="角丸四角形 2">
            <a:extLst>
              <a:ext uri="{FF2B5EF4-FFF2-40B4-BE49-F238E27FC236}">
                <a16:creationId xmlns:a16="http://schemas.microsoft.com/office/drawing/2014/main" id="{E4AA1846-FF47-4487-84FF-B73C086A5A62}"/>
              </a:ext>
            </a:extLst>
          </p:cNvPr>
          <p:cNvSpPr/>
          <p:nvPr/>
        </p:nvSpPr>
        <p:spPr>
          <a:xfrm>
            <a:off x="280188" y="901283"/>
            <a:ext cx="1193058" cy="325380"/>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328" b="1" kern="100">
                <a:ea typeface="ＭＳ ゴシック" panose="020B0609070205080204" pitchFamily="49" charset="-128"/>
                <a:cs typeface="Times New Roman" panose="02020603050405020304" pitchFamily="18" charset="0"/>
              </a:rPr>
              <a:t>１．目的</a:t>
            </a:r>
            <a:endParaRPr lang="ja-JP" altLang="en-US" sz="996" kern="100">
              <a:ea typeface="ＭＳ 明朝" panose="02020609040205080304" pitchFamily="17" charset="-128"/>
              <a:cs typeface="Times New Roman" panose="02020603050405020304" pitchFamily="18" charset="0"/>
            </a:endParaRPr>
          </a:p>
        </p:txBody>
      </p:sp>
      <p:sp>
        <p:nvSpPr>
          <p:cNvPr id="27" name="角丸四角形 3">
            <a:extLst>
              <a:ext uri="{FF2B5EF4-FFF2-40B4-BE49-F238E27FC236}">
                <a16:creationId xmlns:a16="http://schemas.microsoft.com/office/drawing/2014/main" id="{C8368882-5EB8-49A3-A6E6-56CBC6E76904}"/>
              </a:ext>
            </a:extLst>
          </p:cNvPr>
          <p:cNvSpPr/>
          <p:nvPr/>
        </p:nvSpPr>
        <p:spPr>
          <a:xfrm>
            <a:off x="289228" y="1335124"/>
            <a:ext cx="2593998" cy="3172451"/>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86768" tIns="43384" rIns="86768" bIns="43384" numCol="1" spcCol="0" rtlCol="0" fromWordArt="0" anchor="ctr" anchorCtr="0" forceAA="0" compatLnSpc="1">
            <a:prstTxWarp prst="textNoShape">
              <a:avLst/>
            </a:prstTxWarp>
            <a:noAutofit/>
          </a:bodyPr>
          <a:lstStyle/>
          <a:p>
            <a:r>
              <a:rPr lang="ja-JP" altLang="en-US" sz="1044" kern="100">
                <a:ea typeface="ＭＳ ゴシック" panose="020B0609070205080204" pitchFamily="49" charset="-128"/>
                <a:cs typeface="Times New Roman" panose="02020603050405020304" pitchFamily="18" charset="0"/>
              </a:rPr>
              <a:t>　田尻町耐震改修促進計画に定めた目標の達成に向け、住宅所有者の経済的負担の軽減を図るとともに、住宅所有者に対する直接的な耐震化促進、改修事業者の技術向上、一般市民への周知・普及啓発等の充実を図ることが重要である。</a:t>
            </a:r>
            <a:endParaRPr lang="ja-JP" altLang="en-US" sz="996" kern="100">
              <a:ea typeface="ＭＳ 明朝" panose="02020609040205080304" pitchFamily="17" charset="-128"/>
              <a:cs typeface="Times New Roman" panose="02020603050405020304" pitchFamily="18" charset="0"/>
            </a:endParaRPr>
          </a:p>
          <a:p>
            <a:r>
              <a:rPr lang="ja-JP" altLang="en-US" sz="1044" kern="100">
                <a:ea typeface="ＭＳ ゴシック" panose="020B0609070205080204" pitchFamily="49" charset="-128"/>
                <a:cs typeface="Times New Roman" panose="02020603050405020304" pitchFamily="18" charset="0"/>
              </a:rPr>
              <a:t>　このため、田尻町住宅耐震化緊急促進アクションプログラム（以下、「アクションプログラム」という。）では、毎年度、住宅耐震化に係る取組を位置付け、その進捗状況を把握・評価するとともに、プログラムの充実・改善を図り、住宅の耐震化を強力に推進することを目的とする。</a:t>
            </a:r>
            <a:endParaRPr lang="ja-JP" altLang="en-US" sz="996" kern="100">
              <a:ea typeface="ＭＳ 明朝" panose="02020609040205080304" pitchFamily="17" charset="-128"/>
              <a:cs typeface="Times New Roman" panose="02020603050405020304" pitchFamily="18" charset="0"/>
            </a:endParaRPr>
          </a:p>
        </p:txBody>
      </p:sp>
      <p:sp>
        <p:nvSpPr>
          <p:cNvPr id="28" name="角丸四角形 5">
            <a:extLst>
              <a:ext uri="{FF2B5EF4-FFF2-40B4-BE49-F238E27FC236}">
                <a16:creationId xmlns:a16="http://schemas.microsoft.com/office/drawing/2014/main" id="{D4BBB2B5-3748-4FAE-AEAA-29884F3EB9FE}"/>
              </a:ext>
            </a:extLst>
          </p:cNvPr>
          <p:cNvSpPr/>
          <p:nvPr/>
        </p:nvSpPr>
        <p:spPr>
          <a:xfrm>
            <a:off x="280189" y="5104102"/>
            <a:ext cx="2593998" cy="1409978"/>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86768" tIns="43384" rIns="86768" bIns="43384" numCol="1" spcCol="0" rtlCol="0" fromWordArt="0" anchor="ctr" anchorCtr="0" forceAA="0" compatLnSpc="1">
            <a:prstTxWarp prst="textNoShape">
              <a:avLst/>
            </a:prstTxWarp>
            <a:noAutofit/>
          </a:bodyPr>
          <a:lstStyle/>
          <a:p>
            <a:r>
              <a:rPr lang="ja-JP" altLang="en-US" sz="1044" kern="100">
                <a:ea typeface="ＭＳ ゴシック" panose="020B0609070205080204" pitchFamily="49" charset="-128"/>
                <a:cs typeface="Times New Roman" panose="02020603050405020304" pitchFamily="18" charset="0"/>
              </a:rPr>
              <a:t>　アクションプログラムは、田尻町耐震改修促進計画に基づき策定する。（アクションプログラムは、田尻町耐震改修計画に掲げる施策と併せて一層の耐震化を促進するために策定し、次回の計画改正時に計画に位置付けるものとする。）</a:t>
            </a:r>
            <a:endParaRPr lang="ja-JP" altLang="en-US" sz="996" kern="100">
              <a:ea typeface="ＭＳ 明朝" panose="02020609040205080304" pitchFamily="17" charset="-128"/>
              <a:cs typeface="Times New Roman" panose="02020603050405020304" pitchFamily="18" charset="0"/>
            </a:endParaRPr>
          </a:p>
        </p:txBody>
      </p:sp>
      <p:sp>
        <p:nvSpPr>
          <p:cNvPr id="29" name="角丸四角形 7">
            <a:extLst>
              <a:ext uri="{FF2B5EF4-FFF2-40B4-BE49-F238E27FC236}">
                <a16:creationId xmlns:a16="http://schemas.microsoft.com/office/drawing/2014/main" id="{286A249C-D2DF-40EC-8A7A-26112F2B2487}"/>
              </a:ext>
            </a:extLst>
          </p:cNvPr>
          <p:cNvSpPr/>
          <p:nvPr/>
        </p:nvSpPr>
        <p:spPr>
          <a:xfrm>
            <a:off x="2967583" y="1330303"/>
            <a:ext cx="442878" cy="3808749"/>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b="1" kern="100">
                <a:ea typeface="ＭＳ ゴシック" panose="020B0609070205080204" pitchFamily="49" charset="-128"/>
                <a:cs typeface="Times New Roman" panose="02020603050405020304" pitchFamily="18" charset="0"/>
              </a:rPr>
              <a:t>計</a:t>
            </a:r>
            <a:endParaRPr lang="ja-JP" altLang="en-US" sz="996" kern="100">
              <a:ea typeface="ＭＳ 明朝" panose="02020609040205080304" pitchFamily="17" charset="-128"/>
              <a:cs typeface="Times New Roman" panose="02020603050405020304" pitchFamily="18" charset="0"/>
            </a:endParaRPr>
          </a:p>
          <a:p>
            <a:pPr algn="ctr"/>
            <a:r>
              <a:rPr lang="en-US" sz="1139" b="1" kern="10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en-US" sz="996" kern="100">
              <a:ea typeface="ＭＳ 明朝" panose="02020609040205080304" pitchFamily="17" charset="-128"/>
              <a:cs typeface="Times New Roman" panose="02020603050405020304" pitchFamily="18" charset="0"/>
            </a:endParaRPr>
          </a:p>
          <a:p>
            <a:pPr algn="ctr"/>
            <a:r>
              <a:rPr lang="ja-JP" altLang="en-US" sz="1139" b="1" kern="100">
                <a:ea typeface="ＭＳ ゴシック" panose="020B0609070205080204" pitchFamily="49" charset="-128"/>
                <a:cs typeface="Times New Roman" panose="02020603050405020304" pitchFamily="18" charset="0"/>
              </a:rPr>
              <a:t>画</a:t>
            </a:r>
            <a:endParaRPr lang="ja-JP" altLang="en-US" sz="996" kern="100">
              <a:ea typeface="ＭＳ 明朝" panose="02020609040205080304" pitchFamily="17" charset="-128"/>
              <a:cs typeface="Times New Roman" panose="02020603050405020304" pitchFamily="18" charset="0"/>
            </a:endParaRPr>
          </a:p>
        </p:txBody>
      </p:sp>
      <p:sp>
        <p:nvSpPr>
          <p:cNvPr id="30" name="角丸四角形 8">
            <a:extLst>
              <a:ext uri="{FF2B5EF4-FFF2-40B4-BE49-F238E27FC236}">
                <a16:creationId xmlns:a16="http://schemas.microsoft.com/office/drawing/2014/main" id="{8E7D3786-62A1-4B61-ACCE-3CCDCF5FB923}"/>
              </a:ext>
            </a:extLst>
          </p:cNvPr>
          <p:cNvSpPr/>
          <p:nvPr/>
        </p:nvSpPr>
        <p:spPr>
          <a:xfrm>
            <a:off x="3470717" y="1335122"/>
            <a:ext cx="3732827" cy="32538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b="1" kern="100" dirty="0">
                <a:ea typeface="ＭＳ ゴシック" panose="020B0609070205080204" pitchFamily="49" charset="-128"/>
                <a:cs typeface="Times New Roman" panose="02020603050405020304" pitchFamily="18" charset="0"/>
              </a:rPr>
              <a:t>令和</a:t>
            </a:r>
            <a:r>
              <a:rPr lang="ja-JP" altLang="en-US" sz="1139" b="1" kern="100" dirty="0">
                <a:solidFill>
                  <a:srgbClr val="FF0000"/>
                </a:solidFill>
                <a:ea typeface="ＭＳ ゴシック" panose="020B0609070205080204" pitchFamily="49" charset="-128"/>
                <a:cs typeface="Times New Roman" panose="02020603050405020304" pitchFamily="18" charset="0"/>
              </a:rPr>
              <a:t>７</a:t>
            </a:r>
            <a:r>
              <a:rPr lang="ja-JP" altLang="en-US" sz="1139" b="1" kern="100" dirty="0">
                <a:ea typeface="ＭＳ ゴシック" panose="020B0609070205080204" pitchFamily="49" charset="-128"/>
                <a:cs typeface="Times New Roman" panose="02020603050405020304" pitchFamily="18" charset="0"/>
              </a:rPr>
              <a:t>年度取組内容</a:t>
            </a:r>
            <a:endParaRPr lang="ja-JP" altLang="en-US" sz="996" kern="100" dirty="0">
              <a:ea typeface="ＭＳ 明朝" panose="02020609040205080304" pitchFamily="17" charset="-128"/>
              <a:cs typeface="Times New Roman" panose="02020603050405020304" pitchFamily="18" charset="0"/>
            </a:endParaRPr>
          </a:p>
        </p:txBody>
      </p:sp>
      <p:sp>
        <p:nvSpPr>
          <p:cNvPr id="31" name="角丸四角形 9">
            <a:extLst>
              <a:ext uri="{FF2B5EF4-FFF2-40B4-BE49-F238E27FC236}">
                <a16:creationId xmlns:a16="http://schemas.microsoft.com/office/drawing/2014/main" id="{183E011C-7369-46FE-83A1-705755B9D23E}"/>
              </a:ext>
            </a:extLst>
          </p:cNvPr>
          <p:cNvSpPr/>
          <p:nvPr/>
        </p:nvSpPr>
        <p:spPr>
          <a:xfrm>
            <a:off x="3519524" y="1724374"/>
            <a:ext cx="3732827" cy="3436370"/>
          </a:xfrm>
          <a:prstGeom prst="roundRect">
            <a:avLst>
              <a:gd name="adj" fmla="val 3952"/>
            </a:avLst>
          </a:prstGeom>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34161" rIns="86768" bIns="34161" numCol="1" spcCol="0" rtlCol="0" fromWordArt="0" anchor="ctr" anchorCtr="0" forceAA="0" compatLnSpc="1">
            <a:prstTxWarp prst="textNoShape">
              <a:avLst/>
            </a:prstTxWarp>
            <a:noAutofit/>
          </a:bodyPr>
          <a:lstStyle/>
          <a:p>
            <a:r>
              <a:rPr lang="en-US" altLang="ja-JP" sz="949" b="1" kern="100" dirty="0">
                <a:ea typeface="ＭＳ ゴシック" panose="020B0609070205080204" pitchFamily="49" charset="-128"/>
                <a:cs typeface="Times New Roman" panose="02020603050405020304" pitchFamily="18" charset="0"/>
              </a:rPr>
              <a:t>【</a:t>
            </a:r>
            <a:r>
              <a:rPr lang="ja-JP" altLang="en-US" sz="949" b="1" kern="100" dirty="0">
                <a:ea typeface="ＭＳ ゴシック" panose="020B0609070205080204" pitchFamily="49" charset="-128"/>
                <a:cs typeface="Times New Roman" panose="02020603050405020304" pitchFamily="18" charset="0"/>
              </a:rPr>
              <a:t>財政的支援</a:t>
            </a:r>
            <a:r>
              <a:rPr lang="en-US" altLang="ja-JP" sz="949" b="1" kern="100" dirty="0">
                <a:ea typeface="ＭＳ ゴシック" panose="020B0609070205080204" pitchFamily="49" charset="-128"/>
                <a:cs typeface="Times New Roman" panose="02020603050405020304" pitchFamily="18" charset="0"/>
              </a:rPr>
              <a:t>】</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ⅰ</a:t>
            </a:r>
            <a:r>
              <a:rPr lang="ja-JP" altLang="en-US" sz="949" b="1" kern="100" dirty="0">
                <a:ea typeface="ＭＳ ゴシック" panose="020B0609070205080204" pitchFamily="49" charset="-128"/>
                <a:cs typeface="Times New Roman" panose="02020603050405020304" pitchFamily="18" charset="0"/>
              </a:rPr>
              <a:t>）住宅の耐震診断に対する一部補助を実施</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ⅱ</a:t>
            </a:r>
            <a:r>
              <a:rPr lang="ja-JP" altLang="en-US" sz="949" b="1" kern="100" dirty="0">
                <a:ea typeface="ＭＳ ゴシック" panose="020B0609070205080204" pitchFamily="49" charset="-128"/>
                <a:cs typeface="Times New Roman" panose="02020603050405020304" pitchFamily="18" charset="0"/>
              </a:rPr>
              <a:t>）住宅の耐震改修費に対する一部補助を実施</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a:t>
            </a:r>
            <a:r>
              <a:rPr lang="ja-JP" altLang="en-US" sz="949" b="1" kern="100" dirty="0">
                <a:ea typeface="ＭＳ ゴシック" panose="020B0609070205080204" pitchFamily="49" charset="-128"/>
                <a:cs typeface="Times New Roman" panose="02020603050405020304" pitchFamily="18" charset="0"/>
              </a:rPr>
              <a:t>普及啓発等</a:t>
            </a:r>
            <a:r>
              <a:rPr lang="en-US" altLang="ja-JP" sz="949" b="1" kern="100" dirty="0">
                <a:ea typeface="ＭＳ ゴシック" panose="020B0609070205080204" pitchFamily="49" charset="-128"/>
                <a:cs typeface="Times New Roman" panose="02020603050405020304" pitchFamily="18" charset="0"/>
              </a:rPr>
              <a:t>】</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ⅰ</a:t>
            </a:r>
            <a:r>
              <a:rPr lang="ja-JP" altLang="en-US" sz="949" b="1" kern="100" dirty="0">
                <a:ea typeface="ＭＳ ゴシック" panose="020B0609070205080204" pitchFamily="49" charset="-128"/>
                <a:cs typeface="Times New Roman" panose="02020603050405020304" pitchFamily="18" charset="0"/>
              </a:rPr>
              <a:t>）住宅所有者に対する直接的な耐震化促進</a:t>
            </a:r>
            <a:endParaRPr lang="ja-JP" altLang="en-US" sz="996" kern="100" dirty="0">
              <a:ea typeface="ＭＳ 明朝" panose="02020609040205080304" pitchFamily="17" charset="-128"/>
              <a:cs typeface="Times New Roman" panose="02020603050405020304" pitchFamily="18" charset="0"/>
            </a:endParaRPr>
          </a:p>
          <a:p>
            <a:pPr marL="121113" indent="-121113"/>
            <a:r>
              <a:rPr lang="ja-JP" altLang="en-US" sz="949" b="1" kern="100" dirty="0">
                <a:ea typeface="ＭＳ ゴシック" panose="020B0609070205080204" pitchFamily="49" charset="-128"/>
                <a:cs typeface="Times New Roman" panose="02020603050405020304" pitchFamily="18" charset="0"/>
              </a:rPr>
              <a:t>➡全戸に対しダイレクトメール（以下、「ＤＭ」という。）を送付</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ⅱ</a:t>
            </a:r>
            <a:r>
              <a:rPr lang="ja-JP" altLang="en-US" sz="949" b="1" kern="100" dirty="0">
                <a:ea typeface="ＭＳ ゴシック" panose="020B0609070205080204" pitchFamily="49" charset="-128"/>
                <a:cs typeface="Times New Roman" panose="02020603050405020304" pitchFamily="18" charset="0"/>
              </a:rPr>
              <a:t>）耐震診断実施者に対する耐震化促進</a:t>
            </a:r>
            <a:endParaRPr lang="ja-JP" altLang="en-US" sz="996" kern="100" dirty="0">
              <a:ea typeface="ＭＳ 明朝" panose="02020609040205080304" pitchFamily="17" charset="-128"/>
              <a:cs typeface="Times New Roman" panose="02020603050405020304" pitchFamily="18" charset="0"/>
            </a:endParaRPr>
          </a:p>
          <a:p>
            <a:pPr marL="121113" indent="-121113"/>
            <a:r>
              <a:rPr lang="ja-JP" altLang="en-US" sz="949" b="1" kern="100" dirty="0">
                <a:ea typeface="ＭＳ ゴシック" panose="020B0609070205080204" pitchFamily="49" charset="-128"/>
                <a:cs typeface="Times New Roman" panose="02020603050405020304" pitchFamily="18" charset="0"/>
              </a:rPr>
              <a:t>➡耐震診断結果報告時にリーフレットの配布・説明により耐震改修を促進</a:t>
            </a:r>
            <a:endParaRPr lang="ja-JP" altLang="en-US" sz="996" kern="100" dirty="0">
              <a:ea typeface="ＭＳ 明朝" panose="02020609040205080304" pitchFamily="17" charset="-128"/>
              <a:cs typeface="Times New Roman" panose="02020603050405020304" pitchFamily="18" charset="0"/>
            </a:endParaRPr>
          </a:p>
          <a:p>
            <a:pPr marL="121113" indent="-121113"/>
            <a:r>
              <a:rPr lang="ja-JP" altLang="en-US" sz="949" b="1" kern="100" dirty="0">
                <a:ea typeface="ＭＳ ゴシック" panose="020B0609070205080204" pitchFamily="49" charset="-128"/>
                <a:cs typeface="Times New Roman" panose="02020603050405020304" pitchFamily="18" charset="0"/>
              </a:rPr>
              <a:t>➡</a:t>
            </a:r>
            <a:r>
              <a:rPr lang="ja-JP" altLang="en-US" sz="949" b="1" kern="100" dirty="0">
                <a:solidFill>
                  <a:srgbClr val="FFFFFF"/>
                </a:solidFill>
                <a:ea typeface="ＭＳ ゴシック" panose="020B0609070205080204" pitchFamily="49" charset="-128"/>
                <a:cs typeface="Times New Roman" panose="02020603050405020304" pitchFamily="18" charset="0"/>
              </a:rPr>
              <a:t>耐震診断後一定期間経過しても耐震改修を行っていない者に対してＤＭ等による耐震改修促進を実施</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ⅲ</a:t>
            </a:r>
            <a:r>
              <a:rPr lang="ja-JP" altLang="en-US" sz="949" b="1" kern="100" dirty="0">
                <a:ea typeface="ＭＳ ゴシック" panose="020B0609070205080204" pitchFamily="49" charset="-128"/>
                <a:cs typeface="Times New Roman" panose="02020603050405020304" pitchFamily="18" charset="0"/>
              </a:rPr>
              <a:t>）改修事業者の技術力向上等　</a:t>
            </a:r>
            <a:r>
              <a:rPr lang="en-US" altLang="ja-JP" sz="949" b="1" kern="100" dirty="0">
                <a:ea typeface="ＭＳ ゴシック" panose="020B0609070205080204" pitchFamily="49" charset="-128"/>
                <a:cs typeface="Times New Roman" panose="02020603050405020304" pitchFamily="18" charset="0"/>
              </a:rPr>
              <a:t>※</a:t>
            </a:r>
            <a:r>
              <a:rPr lang="ja-JP" altLang="en-US" sz="949" b="1" kern="100" dirty="0">
                <a:ea typeface="ＭＳ ゴシック" panose="020B0609070205080204" pitchFamily="49" charset="-128"/>
                <a:cs typeface="Times New Roman" panose="02020603050405020304" pitchFamily="18" charset="0"/>
              </a:rPr>
              <a:t>府内全域で実施</a:t>
            </a:r>
            <a:endParaRPr lang="ja-JP" altLang="en-US" sz="996" kern="100" dirty="0">
              <a:ea typeface="ＭＳ 明朝" panose="02020609040205080304" pitchFamily="17" charset="-128"/>
              <a:cs typeface="Times New Roman" panose="02020603050405020304" pitchFamily="18" charset="0"/>
            </a:endParaRPr>
          </a:p>
          <a:p>
            <a:pPr marL="121113" indent="-121113"/>
            <a:r>
              <a:rPr lang="ja-JP" altLang="en-US" sz="949" b="1" kern="100" dirty="0">
                <a:ea typeface="ＭＳ ゴシック" panose="020B0609070205080204" pitchFamily="49" charset="-128"/>
                <a:cs typeface="Times New Roman" panose="02020603050405020304" pitchFamily="18" charset="0"/>
              </a:rPr>
              <a:t>➡改修事業者に対する耐震改修工法等に係る説明会を年１回以上実施</a:t>
            </a:r>
            <a:endParaRPr lang="ja-JP" altLang="en-US" sz="996" kern="100" dirty="0">
              <a:ea typeface="ＭＳ 明朝" panose="02020609040205080304" pitchFamily="17" charset="-128"/>
              <a:cs typeface="Times New Roman" panose="02020603050405020304" pitchFamily="18" charset="0"/>
            </a:endParaRPr>
          </a:p>
          <a:p>
            <a:r>
              <a:rPr lang="ja-JP" altLang="en-US" sz="949" b="1" kern="100" dirty="0">
                <a:ea typeface="ＭＳ ゴシック" panose="020B0609070205080204" pitchFamily="49" charset="-128"/>
                <a:cs typeface="Times New Roman" panose="02020603050405020304" pitchFamily="18" charset="0"/>
              </a:rPr>
              <a:t>➡耐震改修事業者リストを作成し公表等を実施</a:t>
            </a:r>
            <a:endParaRPr lang="ja-JP" altLang="en-US" sz="996" kern="100" dirty="0">
              <a:ea typeface="ＭＳ 明朝" panose="02020609040205080304" pitchFamily="17" charset="-128"/>
              <a:cs typeface="Times New Roman" panose="02020603050405020304" pitchFamily="18" charset="0"/>
            </a:endParaRPr>
          </a:p>
          <a:p>
            <a:r>
              <a:rPr lang="en-US" altLang="ja-JP" sz="949" b="1" kern="100" dirty="0">
                <a:ea typeface="ＭＳ ゴシック" panose="020B0609070205080204" pitchFamily="49" charset="-128"/>
                <a:cs typeface="Times New Roman" panose="02020603050405020304" pitchFamily="18" charset="0"/>
              </a:rPr>
              <a:t>ⅳ</a:t>
            </a:r>
            <a:r>
              <a:rPr lang="ja-JP" altLang="en-US" sz="949" b="1" kern="100" dirty="0">
                <a:ea typeface="ＭＳ ゴシック" panose="020B0609070205080204" pitchFamily="49" charset="-128"/>
                <a:cs typeface="Times New Roman" panose="02020603050405020304" pitchFamily="18" charset="0"/>
              </a:rPr>
              <a:t>）一般への周知普及</a:t>
            </a:r>
            <a:endParaRPr lang="ja-JP" altLang="en-US" sz="996" kern="100" dirty="0">
              <a:ea typeface="ＭＳ 明朝" panose="02020609040205080304" pitchFamily="17" charset="-128"/>
              <a:cs typeface="Times New Roman" panose="02020603050405020304" pitchFamily="18" charset="0"/>
            </a:endParaRPr>
          </a:p>
          <a:p>
            <a:r>
              <a:rPr lang="ja-JP" altLang="en-US" sz="949" b="1" kern="100" dirty="0">
                <a:ea typeface="ＭＳ ゴシック" panose="020B0609070205080204" pitchFamily="49" charset="-128"/>
                <a:cs typeface="Times New Roman" panose="02020603050405020304" pitchFamily="18" charset="0"/>
              </a:rPr>
              <a:t>➡耐震改修の必要性の周知を実施</a:t>
            </a:r>
            <a:endParaRPr lang="ja-JP" altLang="en-US" sz="996" kern="100" dirty="0">
              <a:ea typeface="ＭＳ 明朝" panose="02020609040205080304" pitchFamily="17" charset="-128"/>
              <a:cs typeface="Times New Roman" panose="02020603050405020304" pitchFamily="18" charset="0"/>
            </a:endParaRPr>
          </a:p>
          <a:p>
            <a:pPr marL="121113" indent="-121113"/>
            <a:r>
              <a:rPr lang="ja-JP" altLang="en-US" sz="949" b="1" kern="100" dirty="0">
                <a:ea typeface="ＭＳ ゴシック" panose="020B0609070205080204" pitchFamily="49" charset="-128"/>
                <a:cs typeface="Times New Roman" panose="02020603050405020304" pitchFamily="18" charset="0"/>
              </a:rPr>
              <a:t>➡町民を対象にイベントや庁舎等におけるブース展示等を年に１回以上実施</a:t>
            </a:r>
            <a:endParaRPr lang="ja-JP" altLang="en-US" sz="996" kern="100" dirty="0">
              <a:ea typeface="ＭＳ 明朝" panose="02020609040205080304" pitchFamily="17" charset="-128"/>
              <a:cs typeface="Times New Roman" panose="02020603050405020304" pitchFamily="18" charset="0"/>
            </a:endParaRPr>
          </a:p>
          <a:p>
            <a:r>
              <a:rPr lang="ja-JP" altLang="en-US" sz="949" b="1" kern="100" dirty="0">
                <a:ea typeface="ＭＳ ゴシック" panose="020B0609070205080204" pitchFamily="49" charset="-128"/>
                <a:cs typeface="Times New Roman" panose="02020603050405020304" pitchFamily="18" charset="0"/>
              </a:rPr>
              <a:t>➡リーフレットによる制度概要等の周知を実施</a:t>
            </a:r>
            <a:endParaRPr lang="en-US" altLang="ja-JP" sz="949" b="1" kern="100" dirty="0">
              <a:ea typeface="ＭＳ ゴシック" panose="020B0609070205080204" pitchFamily="49" charset="-128"/>
              <a:cs typeface="Times New Roman" panose="02020603050405020304" pitchFamily="18" charset="0"/>
            </a:endParaRPr>
          </a:p>
          <a:p>
            <a:r>
              <a:rPr lang="ja-JP" altLang="en-US" sz="949" b="1" kern="100" dirty="0">
                <a:ea typeface="ＭＳ ゴシック" panose="020B0609070205080204" pitchFamily="49" charset="-128"/>
                <a:cs typeface="Times New Roman" panose="02020603050405020304" pitchFamily="18" charset="0"/>
              </a:rPr>
              <a:t>➡町広報にて</a:t>
            </a:r>
            <a:r>
              <a:rPr lang="en-US" altLang="ja-JP" sz="949" b="1" kern="100" dirty="0">
                <a:ea typeface="ＭＳ ゴシック" panose="020B0609070205080204" pitchFamily="49" charset="-128"/>
                <a:cs typeface="Times New Roman" panose="02020603050405020304" pitchFamily="18" charset="0"/>
              </a:rPr>
              <a:t>4</a:t>
            </a:r>
            <a:r>
              <a:rPr lang="ja-JP" altLang="en-US" sz="949" b="1" kern="100">
                <a:ea typeface="ＭＳ ゴシック" panose="020B0609070205080204" pitchFamily="49" charset="-128"/>
                <a:cs typeface="Times New Roman" panose="02020603050405020304" pitchFamily="18" charset="0"/>
              </a:rPr>
              <a:t>ヶ月に一回の掲載を実施</a:t>
            </a:r>
            <a:endParaRPr lang="ja-JP" altLang="en-US" sz="996" kern="100" dirty="0">
              <a:ea typeface="ＭＳ 明朝" panose="02020609040205080304" pitchFamily="17" charset="-128"/>
              <a:cs typeface="Times New Roman" panose="02020603050405020304" pitchFamily="18" charset="0"/>
            </a:endParaRPr>
          </a:p>
        </p:txBody>
      </p:sp>
      <p:sp>
        <p:nvSpPr>
          <p:cNvPr id="32" name="角丸四角形 10">
            <a:extLst>
              <a:ext uri="{FF2B5EF4-FFF2-40B4-BE49-F238E27FC236}">
                <a16:creationId xmlns:a16="http://schemas.microsoft.com/office/drawing/2014/main" id="{C391D98C-8A4B-41A4-8913-30CC8D60B6CF}"/>
              </a:ext>
            </a:extLst>
          </p:cNvPr>
          <p:cNvSpPr/>
          <p:nvPr/>
        </p:nvSpPr>
        <p:spPr>
          <a:xfrm>
            <a:off x="3519524" y="5216177"/>
            <a:ext cx="3732827" cy="303688"/>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endParaRPr lang="en-US" altLang="ja-JP" sz="1139" b="1" kern="100" dirty="0">
              <a:ea typeface="ＭＳ ゴシック" panose="020B0609070205080204" pitchFamily="49" charset="-128"/>
              <a:cs typeface="Times New Roman" panose="02020603050405020304" pitchFamily="18" charset="0"/>
            </a:endParaRPr>
          </a:p>
          <a:p>
            <a:pPr algn="ctr"/>
            <a:r>
              <a:rPr lang="ja-JP" altLang="en-US" sz="1139" b="1" kern="100" dirty="0">
                <a:ea typeface="ＭＳ ゴシック" panose="020B0609070205080204" pitchFamily="49" charset="-128"/>
                <a:cs typeface="Times New Roman" panose="02020603050405020304" pitchFamily="18" charset="0"/>
              </a:rPr>
              <a:t>前年度（令和</a:t>
            </a:r>
            <a:r>
              <a:rPr lang="ja-JP" altLang="en-US" sz="1139" b="1" kern="100" dirty="0">
                <a:solidFill>
                  <a:srgbClr val="FF0000"/>
                </a:solidFill>
                <a:ea typeface="ＭＳ ゴシック" panose="020B0609070205080204" pitchFamily="49" charset="-128"/>
                <a:cs typeface="Times New Roman" panose="02020603050405020304" pitchFamily="18" charset="0"/>
              </a:rPr>
              <a:t>６</a:t>
            </a:r>
            <a:r>
              <a:rPr lang="ja-JP" altLang="en-US" sz="1139" b="1" kern="100" dirty="0">
                <a:ea typeface="ＭＳ ゴシック" panose="020B0609070205080204" pitchFamily="49" charset="-128"/>
                <a:cs typeface="Times New Roman" panose="02020603050405020304" pitchFamily="18" charset="0"/>
              </a:rPr>
              <a:t>年度）の取組実績</a:t>
            </a:r>
            <a:endParaRPr lang="ja-JP" altLang="en-US" sz="996" kern="100" dirty="0">
              <a:ea typeface="ＭＳ 明朝" panose="02020609040205080304" pitchFamily="17" charset="-128"/>
              <a:cs typeface="Times New Roman" panose="02020603050405020304" pitchFamily="18" charset="0"/>
            </a:endParaRPr>
          </a:p>
          <a:p>
            <a:pPr algn="ctr"/>
            <a:r>
              <a:rPr lang="en-US" sz="1139" b="1" kern="100" dirty="0">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en-US" sz="996" kern="100" dirty="0">
              <a:ea typeface="ＭＳ 明朝" panose="02020609040205080304" pitchFamily="17" charset="-128"/>
              <a:cs typeface="Times New Roman" panose="02020603050405020304" pitchFamily="18" charset="0"/>
            </a:endParaRPr>
          </a:p>
        </p:txBody>
      </p:sp>
      <p:sp>
        <p:nvSpPr>
          <p:cNvPr id="33" name="角丸四角形 11">
            <a:extLst>
              <a:ext uri="{FF2B5EF4-FFF2-40B4-BE49-F238E27FC236}">
                <a16:creationId xmlns:a16="http://schemas.microsoft.com/office/drawing/2014/main" id="{0F4DFC95-36E9-45CE-A493-D83EA55213E8}"/>
              </a:ext>
            </a:extLst>
          </p:cNvPr>
          <p:cNvSpPr/>
          <p:nvPr/>
        </p:nvSpPr>
        <p:spPr>
          <a:xfrm>
            <a:off x="2967583" y="5206538"/>
            <a:ext cx="442878" cy="1509400"/>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kern="100">
                <a:ea typeface="ＭＳ ゴシック" panose="020B0609070205080204" pitchFamily="49" charset="-128"/>
                <a:cs typeface="Times New Roman" panose="02020603050405020304" pitchFamily="18" charset="0"/>
              </a:rPr>
              <a:t>自己評価</a:t>
            </a:r>
            <a:endParaRPr lang="ja-JP" altLang="en-US" sz="996" kern="100">
              <a:ea typeface="ＭＳ 明朝" panose="02020609040205080304" pitchFamily="17" charset="-128"/>
              <a:cs typeface="Times New Roman" panose="02020603050405020304" pitchFamily="18" charset="0"/>
            </a:endParaRPr>
          </a:p>
        </p:txBody>
      </p:sp>
      <p:sp>
        <p:nvSpPr>
          <p:cNvPr id="34" name="角丸四角形 12">
            <a:extLst>
              <a:ext uri="{FF2B5EF4-FFF2-40B4-BE49-F238E27FC236}">
                <a16:creationId xmlns:a16="http://schemas.microsoft.com/office/drawing/2014/main" id="{54452870-4A58-43B4-ABA6-CAC4F4401D66}"/>
              </a:ext>
            </a:extLst>
          </p:cNvPr>
          <p:cNvSpPr/>
          <p:nvPr/>
        </p:nvSpPr>
        <p:spPr>
          <a:xfrm>
            <a:off x="3519524" y="5567467"/>
            <a:ext cx="3732827" cy="1147264"/>
          </a:xfrm>
          <a:prstGeom prst="roundRect">
            <a:avLst>
              <a:gd name="adj" fmla="val 10997"/>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just"/>
            <a:r>
              <a:rPr lang="ja-JP" altLang="en-US" sz="996" kern="100" dirty="0">
                <a:solidFill>
                  <a:srgbClr val="FFFFFF"/>
                </a:solidFill>
                <a:ea typeface="ＭＳ ゴシック" panose="020B0609070205080204" pitchFamily="49" charset="-128"/>
                <a:cs typeface="Times New Roman" panose="02020603050405020304" pitchFamily="18" charset="0"/>
              </a:rPr>
              <a:t>➡固定資産税納税通知書と一緒に</a:t>
            </a:r>
            <a:r>
              <a:rPr lang="en-US" sz="996" kern="100" dirty="0">
                <a:solidFill>
                  <a:srgbClr val="FFFFFF"/>
                </a:solidFill>
                <a:ea typeface="ＭＳ ゴシック" panose="020B0609070205080204" pitchFamily="49" charset="-128"/>
                <a:cs typeface="Times New Roman" panose="02020603050405020304" pitchFamily="18" charset="0"/>
              </a:rPr>
              <a:t>DM</a:t>
            </a:r>
            <a:r>
              <a:rPr lang="ja-JP" altLang="en-US" sz="996" kern="100" dirty="0">
                <a:solidFill>
                  <a:srgbClr val="FFFFFF"/>
                </a:solidFill>
                <a:ea typeface="ＭＳ ゴシック" panose="020B0609070205080204" pitchFamily="49" charset="-128"/>
                <a:cs typeface="Times New Roman" panose="02020603050405020304" pitchFamily="18" charset="0"/>
              </a:rPr>
              <a:t>送付を実施（全戸）</a:t>
            </a:r>
            <a:endParaRPr lang="ja-JP" altLang="en-US" sz="996" kern="100" dirty="0">
              <a:ea typeface="ＭＳ 明朝" panose="02020609040205080304" pitchFamily="17" charset="-128"/>
              <a:cs typeface="Times New Roman" panose="02020603050405020304" pitchFamily="18" charset="0"/>
            </a:endParaRPr>
          </a:p>
          <a:p>
            <a:pPr algn="just"/>
            <a:r>
              <a:rPr lang="ja-JP" altLang="en-US" sz="996" kern="100" dirty="0">
                <a:solidFill>
                  <a:srgbClr val="FFFFFF"/>
                </a:solidFill>
                <a:ea typeface="ＭＳ ゴシック" panose="020B0609070205080204" pitchFamily="49" charset="-128"/>
                <a:cs typeface="Times New Roman" panose="02020603050405020304" pitchFamily="18" charset="0"/>
              </a:rPr>
              <a:t>➡耐震診断後一定期間を経過しても耐震改修を行っていない者に対して</a:t>
            </a:r>
            <a:r>
              <a:rPr lang="en-US" sz="996" kern="100" dirty="0">
                <a:solidFill>
                  <a:srgbClr val="FFFFFF"/>
                </a:solidFill>
                <a:ea typeface="ＭＳ ゴシック" panose="020B0609070205080204" pitchFamily="49" charset="-128"/>
                <a:cs typeface="Times New Roman" panose="02020603050405020304" pitchFamily="18" charset="0"/>
              </a:rPr>
              <a:t>DM</a:t>
            </a:r>
            <a:r>
              <a:rPr lang="ja-JP" altLang="en-US" sz="996" kern="100" dirty="0">
                <a:solidFill>
                  <a:srgbClr val="FFFFFF"/>
                </a:solidFill>
                <a:ea typeface="ＭＳ ゴシック" panose="020B0609070205080204" pitchFamily="49" charset="-128"/>
                <a:cs typeface="Times New Roman" panose="02020603050405020304" pitchFamily="18" charset="0"/>
              </a:rPr>
              <a:t>等による耐震改修促進を実施（</a:t>
            </a:r>
            <a:r>
              <a:rPr lang="en-US" sz="996" kern="100" dirty="0">
                <a:solidFill>
                  <a:srgbClr val="FFFFFF"/>
                </a:solidFill>
                <a:ea typeface="ＭＳ ゴシック" panose="020B0609070205080204" pitchFamily="49" charset="-128"/>
                <a:cs typeface="Times New Roman" panose="02020603050405020304" pitchFamily="18" charset="0"/>
              </a:rPr>
              <a:t>1</a:t>
            </a:r>
            <a:r>
              <a:rPr lang="ja-JP" altLang="en-US" sz="996" kern="100" dirty="0">
                <a:solidFill>
                  <a:srgbClr val="FFFFFF"/>
                </a:solidFill>
                <a:ea typeface="ＭＳ ゴシック" panose="020B0609070205080204" pitchFamily="49" charset="-128"/>
                <a:cs typeface="Times New Roman" panose="02020603050405020304" pitchFamily="18" charset="0"/>
              </a:rPr>
              <a:t>件）</a:t>
            </a:r>
            <a:endParaRPr lang="ja-JP" altLang="en-US" sz="996" kern="100" dirty="0">
              <a:ea typeface="ＭＳ 明朝" panose="02020609040205080304" pitchFamily="17" charset="-128"/>
              <a:cs typeface="Times New Roman" panose="02020603050405020304" pitchFamily="18" charset="0"/>
            </a:endParaRPr>
          </a:p>
          <a:p>
            <a:pPr algn="just"/>
            <a:r>
              <a:rPr lang="ja-JP" altLang="en-US" sz="996" kern="100" dirty="0">
                <a:solidFill>
                  <a:srgbClr val="FFFFFF"/>
                </a:solidFill>
                <a:ea typeface="ＭＳ ゴシック" panose="020B0609070205080204" pitchFamily="49" charset="-128"/>
                <a:cs typeface="Times New Roman" panose="02020603050405020304" pitchFamily="18" charset="0"/>
              </a:rPr>
              <a:t>➡庁内パネル展示（</a:t>
            </a:r>
            <a:r>
              <a:rPr lang="en-US" sz="996" kern="100" dirty="0">
                <a:solidFill>
                  <a:srgbClr val="FFFFFF"/>
                </a:solidFill>
                <a:ea typeface="ＭＳ ゴシック" panose="020B0609070205080204" pitchFamily="49" charset="-128"/>
                <a:cs typeface="Times New Roman" panose="02020603050405020304" pitchFamily="18" charset="0"/>
              </a:rPr>
              <a:t>7</a:t>
            </a:r>
            <a:r>
              <a:rPr lang="ja-JP" altLang="en-US" sz="996" kern="100" dirty="0">
                <a:solidFill>
                  <a:srgbClr val="FFFFFF"/>
                </a:solidFill>
                <a:ea typeface="ＭＳ ゴシック" panose="020B0609070205080204" pitchFamily="49" charset="-128"/>
                <a:cs typeface="Times New Roman" panose="02020603050405020304" pitchFamily="18" charset="0"/>
              </a:rPr>
              <a:t>月）やリーフレットの配布（通年）などによる補助事業の制度周知を実施</a:t>
            </a:r>
            <a:endParaRPr lang="ja-JP" altLang="en-US" sz="996" kern="100" dirty="0">
              <a:ea typeface="ＭＳ 明朝" panose="02020609040205080304" pitchFamily="17" charset="-128"/>
              <a:cs typeface="Times New Roman" panose="02020603050405020304" pitchFamily="18" charset="0"/>
            </a:endParaRPr>
          </a:p>
          <a:p>
            <a:r>
              <a:rPr lang="ja-JP" altLang="en-US" sz="996" kern="100" dirty="0">
                <a:solidFill>
                  <a:srgbClr val="FFFFFF"/>
                </a:solidFill>
                <a:ea typeface="ＭＳ ゴシック" panose="020B0609070205080204" pitchFamily="49" charset="-128"/>
                <a:cs typeface="Times New Roman" panose="02020603050405020304" pitchFamily="18" charset="0"/>
              </a:rPr>
              <a:t>➡町報、ホームページ等の広報を実施（通年）</a:t>
            </a:r>
            <a:endParaRPr lang="ja-JP" altLang="en-US" sz="996" kern="100" dirty="0">
              <a:ea typeface="ＭＳ 明朝" panose="02020609040205080304" pitchFamily="17" charset="-128"/>
              <a:cs typeface="Times New Roman" panose="02020603050405020304" pitchFamily="18" charset="0"/>
            </a:endParaRPr>
          </a:p>
        </p:txBody>
      </p:sp>
      <p:sp>
        <p:nvSpPr>
          <p:cNvPr id="35" name="角丸四角形 14">
            <a:extLst>
              <a:ext uri="{FF2B5EF4-FFF2-40B4-BE49-F238E27FC236}">
                <a16:creationId xmlns:a16="http://schemas.microsoft.com/office/drawing/2014/main" id="{6010E61C-A026-48F0-A926-FB0AFE56E683}"/>
              </a:ext>
            </a:extLst>
          </p:cNvPr>
          <p:cNvSpPr/>
          <p:nvPr/>
        </p:nvSpPr>
        <p:spPr>
          <a:xfrm>
            <a:off x="7330080" y="1335122"/>
            <a:ext cx="2214389" cy="325380"/>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b="1" kern="100" dirty="0">
                <a:ea typeface="ＭＳ ゴシック" panose="020B0609070205080204" pitchFamily="49" charset="-128"/>
                <a:cs typeface="Times New Roman" panose="02020603050405020304" pitchFamily="18" charset="0"/>
              </a:rPr>
              <a:t>令和</a:t>
            </a:r>
            <a:r>
              <a:rPr lang="en-US" altLang="ja-JP" sz="1139" b="1" kern="100" dirty="0">
                <a:solidFill>
                  <a:srgbClr val="FF0000"/>
                </a:solidFill>
                <a:ea typeface="ＭＳ ゴシック" panose="020B0609070205080204" pitchFamily="49" charset="-128"/>
                <a:cs typeface="Times New Roman" panose="02020603050405020304" pitchFamily="18" charset="0"/>
              </a:rPr>
              <a:t>7</a:t>
            </a:r>
            <a:r>
              <a:rPr lang="ja-JP" altLang="en-US" sz="1139" b="1" kern="100">
                <a:ea typeface="ＭＳ ゴシック" panose="020B0609070205080204" pitchFamily="49" charset="-128"/>
                <a:cs typeface="Times New Roman" panose="02020603050405020304" pitchFamily="18" charset="0"/>
              </a:rPr>
              <a:t>年度</a:t>
            </a:r>
            <a:r>
              <a:rPr lang="ja-JP" altLang="en-US" sz="1139" b="1" kern="100" dirty="0">
                <a:ea typeface="ＭＳ ゴシック" panose="020B0609070205080204" pitchFamily="49" charset="-128"/>
                <a:cs typeface="Times New Roman" panose="02020603050405020304" pitchFamily="18" charset="0"/>
              </a:rPr>
              <a:t>目標</a:t>
            </a:r>
            <a:endParaRPr lang="ja-JP" altLang="en-US" sz="996" kern="100" dirty="0">
              <a:ea typeface="ＭＳ 明朝" panose="02020609040205080304" pitchFamily="17" charset="-128"/>
              <a:cs typeface="Times New Roman" panose="02020603050405020304" pitchFamily="18" charset="0"/>
            </a:endParaRPr>
          </a:p>
        </p:txBody>
      </p:sp>
      <p:sp>
        <p:nvSpPr>
          <p:cNvPr id="36" name="角丸四角形 16">
            <a:extLst>
              <a:ext uri="{FF2B5EF4-FFF2-40B4-BE49-F238E27FC236}">
                <a16:creationId xmlns:a16="http://schemas.microsoft.com/office/drawing/2014/main" id="{9549CC00-0240-40C4-8C36-8D62FEDF14F0}"/>
              </a:ext>
            </a:extLst>
          </p:cNvPr>
          <p:cNvSpPr/>
          <p:nvPr/>
        </p:nvSpPr>
        <p:spPr>
          <a:xfrm>
            <a:off x="7339118" y="1707501"/>
            <a:ext cx="2214389" cy="777296"/>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r>
              <a:rPr lang="ja-JP" altLang="en-US" sz="949" kern="100" dirty="0">
                <a:ea typeface="ＭＳ ゴシック" panose="020B0609070205080204" pitchFamily="49" charset="-128"/>
                <a:cs typeface="Times New Roman" panose="02020603050405020304" pitchFamily="18" charset="0"/>
              </a:rPr>
              <a:t>➡住宅に対する耐震診断補助</a:t>
            </a:r>
            <a:endParaRPr lang="ja-JP" altLang="en-US" sz="996" kern="100" dirty="0">
              <a:ea typeface="ＭＳ 明朝" panose="02020609040205080304" pitchFamily="17" charset="-128"/>
              <a:cs typeface="Times New Roman" panose="02020603050405020304" pitchFamily="18" charset="0"/>
            </a:endParaRPr>
          </a:p>
          <a:p>
            <a:r>
              <a:rPr lang="ja-JP" altLang="en-US" sz="949" kern="100" dirty="0">
                <a:ea typeface="ＭＳ ゴシック" panose="020B0609070205080204" pitchFamily="49" charset="-128"/>
                <a:cs typeface="Times New Roman" panose="02020603050405020304" pitchFamily="18" charset="0"/>
              </a:rPr>
              <a:t>　</a:t>
            </a:r>
            <a:r>
              <a:rPr lang="ja-JP" altLang="en-US" sz="949" kern="100">
                <a:ea typeface="ＭＳ ゴシック" panose="020B0609070205080204" pitchFamily="49" charset="-128"/>
                <a:cs typeface="Times New Roman" panose="02020603050405020304" pitchFamily="18" charset="0"/>
              </a:rPr>
              <a:t>戸数：</a:t>
            </a:r>
            <a:r>
              <a:rPr lang="ja-JP" altLang="en-US" sz="949" kern="100" dirty="0">
                <a:ea typeface="ＭＳ ゴシック" panose="020B0609070205080204" pitchFamily="49" charset="-128"/>
                <a:cs typeface="Times New Roman" panose="02020603050405020304" pitchFamily="18" charset="0"/>
              </a:rPr>
              <a:t>３</a:t>
            </a:r>
            <a:r>
              <a:rPr lang="ja-JP" altLang="en-US" sz="949" kern="100">
                <a:ea typeface="ＭＳ ゴシック" panose="020B0609070205080204" pitchFamily="49" charset="-128"/>
                <a:cs typeface="Times New Roman" panose="02020603050405020304" pitchFamily="18" charset="0"/>
              </a:rPr>
              <a:t>戸</a:t>
            </a:r>
            <a:endParaRPr lang="ja-JP" altLang="en-US" sz="996" kern="100" dirty="0">
              <a:ea typeface="ＭＳ 明朝" panose="02020609040205080304" pitchFamily="17" charset="-128"/>
              <a:cs typeface="Times New Roman" panose="02020603050405020304" pitchFamily="18" charset="0"/>
            </a:endParaRPr>
          </a:p>
          <a:p>
            <a:r>
              <a:rPr lang="ja-JP" altLang="en-US" sz="949" kern="100" dirty="0">
                <a:ea typeface="ＭＳ ゴシック" panose="020B0609070205080204" pitchFamily="49" charset="-128"/>
                <a:cs typeface="Times New Roman" panose="02020603050405020304" pitchFamily="18" charset="0"/>
              </a:rPr>
              <a:t>➡住宅に対する耐震改修工事費</a:t>
            </a:r>
            <a:endParaRPr lang="ja-JP" altLang="en-US" sz="996" kern="100" dirty="0">
              <a:ea typeface="ＭＳ 明朝" panose="02020609040205080304" pitchFamily="17" charset="-128"/>
              <a:cs typeface="Times New Roman" panose="02020603050405020304" pitchFamily="18" charset="0"/>
            </a:endParaRPr>
          </a:p>
          <a:p>
            <a:r>
              <a:rPr lang="ja-JP" altLang="en-US" sz="949" kern="100" dirty="0">
                <a:ea typeface="ＭＳ ゴシック" panose="020B0609070205080204" pitchFamily="49" charset="-128"/>
                <a:cs typeface="Times New Roman" panose="02020603050405020304" pitchFamily="18" charset="0"/>
              </a:rPr>
              <a:t>　補助戸数：３戸</a:t>
            </a:r>
            <a:endParaRPr lang="ja-JP" altLang="en-US" sz="996" kern="100" dirty="0">
              <a:ea typeface="ＭＳ 明朝" panose="02020609040205080304" pitchFamily="17" charset="-128"/>
              <a:cs typeface="Times New Roman" panose="02020603050405020304" pitchFamily="18" charset="0"/>
            </a:endParaRPr>
          </a:p>
        </p:txBody>
      </p:sp>
      <p:sp>
        <p:nvSpPr>
          <p:cNvPr id="37" name="角丸四角形 17">
            <a:extLst>
              <a:ext uri="{FF2B5EF4-FFF2-40B4-BE49-F238E27FC236}">
                <a16:creationId xmlns:a16="http://schemas.microsoft.com/office/drawing/2014/main" id="{2D6A937A-DB09-4828-BB7E-807D71BB35C2}"/>
              </a:ext>
            </a:extLst>
          </p:cNvPr>
          <p:cNvSpPr/>
          <p:nvPr/>
        </p:nvSpPr>
        <p:spPr>
          <a:xfrm>
            <a:off x="7371053" y="2545054"/>
            <a:ext cx="2160159" cy="338033"/>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b="1" kern="100">
                <a:ea typeface="ＭＳ ゴシック" panose="020B0609070205080204" pitchFamily="49" charset="-128"/>
                <a:cs typeface="Times New Roman" panose="02020603050405020304" pitchFamily="18" charset="0"/>
              </a:rPr>
              <a:t>前年度までの実績</a:t>
            </a:r>
            <a:endParaRPr lang="ja-JP" altLang="en-US" sz="996" kern="100">
              <a:ea typeface="ＭＳ 明朝" panose="02020609040205080304" pitchFamily="17" charset="-128"/>
              <a:cs typeface="Times New Roman" panose="02020603050405020304" pitchFamily="18" charset="0"/>
            </a:endParaRPr>
          </a:p>
        </p:txBody>
      </p:sp>
      <p:sp>
        <p:nvSpPr>
          <p:cNvPr id="38" name="角丸四角形 18">
            <a:extLst>
              <a:ext uri="{FF2B5EF4-FFF2-40B4-BE49-F238E27FC236}">
                <a16:creationId xmlns:a16="http://schemas.microsoft.com/office/drawing/2014/main" id="{94D50EC2-AE73-4302-8C72-A725C0A67524}"/>
              </a:ext>
            </a:extLst>
          </p:cNvPr>
          <p:cNvSpPr/>
          <p:nvPr/>
        </p:nvSpPr>
        <p:spPr>
          <a:xfrm>
            <a:off x="7351169" y="2919240"/>
            <a:ext cx="2214389" cy="1500360"/>
          </a:xfrm>
          <a:prstGeom prst="roundRect">
            <a:avLst>
              <a:gd name="adj" fmla="val 12051"/>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34161" tIns="34161" rIns="34161" bIns="34161" numCol="1" spcCol="0" rtlCol="0" fromWordArt="0" anchor="ctr" anchorCtr="0" forceAA="0" compatLnSpc="1">
            <a:prstTxWarp prst="textNoShape">
              <a:avLst/>
            </a:prstTxWarp>
            <a:noAutofit/>
          </a:bodyPr>
          <a:lstStyle/>
          <a:p>
            <a:pPr algn="just"/>
            <a:r>
              <a:rPr lang="en-US" sz="949" kern="100" dirty="0">
                <a:solidFill>
                  <a:srgbClr val="FF0000"/>
                </a:solidFill>
                <a:latin typeface="ＭＳ ゴシック" panose="020B0609070205080204" pitchFamily="49" charset="-128"/>
                <a:ea typeface="ＭＳ 明朝" panose="02020609040205080304" pitchFamily="17" charset="-128"/>
                <a:cs typeface="Times New Roman" panose="02020603050405020304" pitchFamily="18" charset="0"/>
              </a:rPr>
              <a:t> </a:t>
            </a:r>
            <a:r>
              <a:rPr lang="en-US" sz="949" kern="100" dirty="0">
                <a:solidFill>
                  <a:srgbClr val="FFFFFF"/>
                </a:solidFill>
                <a:latin typeface="ＭＳ ゴシック" panose="020B0609070205080204" pitchFamily="49" charset="-128"/>
                <a:ea typeface="ＭＳ 明朝" panose="02020609040205080304" pitchFamily="17" charset="-128"/>
                <a:cs typeface="Times New Roman" panose="02020603050405020304" pitchFamily="18" charset="0"/>
              </a:rPr>
              <a:t> </a:t>
            </a:r>
            <a:endParaRPr lang="ja-JP" altLang="en-US" sz="996" kern="100" dirty="0">
              <a:ea typeface="ＭＳ 明朝" panose="02020609040205080304" pitchFamily="17" charset="-128"/>
              <a:cs typeface="Times New Roman" panose="02020603050405020304" pitchFamily="18" charset="0"/>
            </a:endParaRPr>
          </a:p>
        </p:txBody>
      </p:sp>
      <p:sp>
        <p:nvSpPr>
          <p:cNvPr id="39" name="角丸四角形 19">
            <a:extLst>
              <a:ext uri="{FF2B5EF4-FFF2-40B4-BE49-F238E27FC236}">
                <a16:creationId xmlns:a16="http://schemas.microsoft.com/office/drawing/2014/main" id="{990F43AC-2A58-4B8B-817A-BA233F7FB0D0}"/>
              </a:ext>
            </a:extLst>
          </p:cNvPr>
          <p:cNvSpPr/>
          <p:nvPr/>
        </p:nvSpPr>
        <p:spPr>
          <a:xfrm>
            <a:off x="7393348" y="4466599"/>
            <a:ext cx="2196312" cy="325380"/>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b="1" kern="100" dirty="0">
                <a:ea typeface="ＭＳ ゴシック" panose="020B0609070205080204" pitchFamily="49" charset="-128"/>
                <a:cs typeface="Times New Roman" panose="02020603050405020304" pitchFamily="18" charset="0"/>
              </a:rPr>
              <a:t>前年度（令和</a:t>
            </a:r>
            <a:r>
              <a:rPr lang="ja-JP" altLang="en-US" sz="1139" b="1" kern="100" dirty="0">
                <a:solidFill>
                  <a:srgbClr val="FF0000"/>
                </a:solidFill>
                <a:ea typeface="ＭＳ ゴシック" panose="020B0609070205080204" pitchFamily="49" charset="-128"/>
                <a:cs typeface="Times New Roman" panose="02020603050405020304" pitchFamily="18" charset="0"/>
              </a:rPr>
              <a:t>６</a:t>
            </a:r>
            <a:r>
              <a:rPr lang="ja-JP" altLang="en-US" sz="1139" b="1" kern="100" dirty="0">
                <a:ea typeface="ＭＳ ゴシック" panose="020B0609070205080204" pitchFamily="49" charset="-128"/>
                <a:cs typeface="Times New Roman" panose="02020603050405020304" pitchFamily="18" charset="0"/>
              </a:rPr>
              <a:t>年度）の課題</a:t>
            </a:r>
            <a:endParaRPr lang="ja-JP" altLang="en-US" sz="996" kern="100" dirty="0">
              <a:ea typeface="ＭＳ 明朝" panose="02020609040205080304" pitchFamily="17" charset="-128"/>
              <a:cs typeface="Times New Roman" panose="02020603050405020304" pitchFamily="18" charset="0"/>
            </a:endParaRPr>
          </a:p>
        </p:txBody>
      </p:sp>
      <p:sp>
        <p:nvSpPr>
          <p:cNvPr id="40" name="角丸四角形 20">
            <a:extLst>
              <a:ext uri="{FF2B5EF4-FFF2-40B4-BE49-F238E27FC236}">
                <a16:creationId xmlns:a16="http://schemas.microsoft.com/office/drawing/2014/main" id="{734749D3-68FB-4173-83FA-37E5C6ECCDE3}"/>
              </a:ext>
            </a:extLst>
          </p:cNvPr>
          <p:cNvSpPr/>
          <p:nvPr/>
        </p:nvSpPr>
        <p:spPr>
          <a:xfrm>
            <a:off x="7395758" y="4832954"/>
            <a:ext cx="2214389" cy="597132"/>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r>
              <a:rPr lang="ja-JP" altLang="en-US" sz="996" kern="100" dirty="0">
                <a:ea typeface="ＭＳ ゴシック" panose="020B0609070205080204" pitchFamily="49" charset="-128"/>
                <a:cs typeface="Times New Roman" panose="02020603050405020304" pitchFamily="18" charset="0"/>
              </a:rPr>
              <a:t>　</a:t>
            </a:r>
            <a:r>
              <a:rPr lang="ja-JP" altLang="en-US" sz="949" kern="100" dirty="0">
                <a:ea typeface="ＭＳ ゴシック" panose="020B0609070205080204" pitchFamily="49" charset="-128"/>
                <a:cs typeface="Times New Roman" panose="02020603050405020304" pitchFamily="18" charset="0"/>
              </a:rPr>
              <a:t>今後も事業の推進に向け、引続き補助制度の利用促進を図る必要がある。</a:t>
            </a:r>
            <a:endParaRPr lang="ja-JP" altLang="en-US" sz="996" kern="100" dirty="0">
              <a:ea typeface="ＭＳ 明朝" panose="02020609040205080304" pitchFamily="17" charset="-128"/>
              <a:cs typeface="Times New Roman" panose="02020603050405020304" pitchFamily="18" charset="0"/>
            </a:endParaRPr>
          </a:p>
        </p:txBody>
      </p:sp>
      <p:sp>
        <p:nvSpPr>
          <p:cNvPr id="41" name="角丸四角形 21">
            <a:extLst>
              <a:ext uri="{FF2B5EF4-FFF2-40B4-BE49-F238E27FC236}">
                <a16:creationId xmlns:a16="http://schemas.microsoft.com/office/drawing/2014/main" id="{A480F9FF-183B-4F81-91F4-1A8E81512CCD}"/>
              </a:ext>
            </a:extLst>
          </p:cNvPr>
          <p:cNvSpPr/>
          <p:nvPr/>
        </p:nvSpPr>
        <p:spPr>
          <a:xfrm>
            <a:off x="7411425" y="5498775"/>
            <a:ext cx="2214389" cy="325380"/>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139" b="1" kern="100">
                <a:ea typeface="ＭＳ ゴシック" panose="020B0609070205080204" pitchFamily="49" charset="-128"/>
                <a:cs typeface="Times New Roman" panose="02020603050405020304" pitchFamily="18" charset="0"/>
              </a:rPr>
              <a:t>改　善　策</a:t>
            </a:r>
            <a:endParaRPr lang="ja-JP" altLang="en-US" sz="996" kern="100">
              <a:ea typeface="ＭＳ 明朝" panose="02020609040205080304" pitchFamily="17" charset="-128"/>
              <a:cs typeface="Times New Roman" panose="02020603050405020304" pitchFamily="18" charset="0"/>
            </a:endParaRPr>
          </a:p>
        </p:txBody>
      </p:sp>
      <p:sp>
        <p:nvSpPr>
          <p:cNvPr id="42" name="角丸四角形 22">
            <a:extLst>
              <a:ext uri="{FF2B5EF4-FFF2-40B4-BE49-F238E27FC236}">
                <a16:creationId xmlns:a16="http://schemas.microsoft.com/office/drawing/2014/main" id="{3913B969-31F0-4FBB-8D62-31B6442D2D0A}"/>
              </a:ext>
            </a:extLst>
          </p:cNvPr>
          <p:cNvSpPr/>
          <p:nvPr/>
        </p:nvSpPr>
        <p:spPr>
          <a:xfrm>
            <a:off x="7384912" y="5871154"/>
            <a:ext cx="2214389" cy="842372"/>
          </a:xfrm>
          <a:prstGeom prst="roundRect">
            <a:avLst/>
          </a:prstGeom>
          <a:ln/>
        </p:spPr>
        <p:style>
          <a:lnRef idx="2">
            <a:schemeClr val="accent3">
              <a:shade val="50000"/>
            </a:schemeClr>
          </a:lnRef>
          <a:fillRef idx="1">
            <a:schemeClr val="accent3"/>
          </a:fillRef>
          <a:effectRef idx="0">
            <a:schemeClr val="accent3"/>
          </a:effectRef>
          <a:fontRef idx="minor">
            <a:schemeClr val="lt1"/>
          </a:fontRef>
        </p:style>
        <p:txBody>
          <a:bodyPr rot="0" spcFirstLastPara="0" vert="horz" wrap="square" lIns="86768" tIns="43384" rIns="86768" bIns="43384" numCol="1" spcCol="0" rtlCol="0" fromWordArt="0" anchor="ctr" anchorCtr="0" forceAA="0" compatLnSpc="1">
            <a:prstTxWarp prst="textNoShape">
              <a:avLst/>
            </a:prstTxWarp>
            <a:noAutofit/>
          </a:bodyPr>
          <a:lstStyle/>
          <a:p>
            <a:pPr indent="120510"/>
            <a:r>
              <a:rPr lang="ja-JP" altLang="en-US" sz="949" kern="100" dirty="0">
                <a:ea typeface="ＭＳ ゴシック" panose="020B0609070205080204" pitchFamily="49" charset="-128"/>
                <a:cs typeface="Times New Roman" panose="02020603050405020304" pitchFamily="18" charset="0"/>
              </a:rPr>
              <a:t>防災イベント等における自治会と連携した普及啓発や補助制度周知ポスターの現地掲出など、引続き各種補助制度を積極的にＰＲする。</a:t>
            </a:r>
            <a:endParaRPr lang="ja-JP" altLang="en-US" sz="996" kern="100" dirty="0">
              <a:ea typeface="ＭＳ 明朝" panose="02020609040205080304" pitchFamily="17" charset="-128"/>
              <a:cs typeface="Times New Roman" panose="02020603050405020304" pitchFamily="18" charset="0"/>
            </a:endParaRPr>
          </a:p>
        </p:txBody>
      </p:sp>
      <p:sp>
        <p:nvSpPr>
          <p:cNvPr id="43" name="角丸四角形 23">
            <a:extLst>
              <a:ext uri="{FF2B5EF4-FFF2-40B4-BE49-F238E27FC236}">
                <a16:creationId xmlns:a16="http://schemas.microsoft.com/office/drawing/2014/main" id="{B418B51A-6D66-4B0D-9F2B-2DB0DEAABB8F}"/>
              </a:ext>
            </a:extLst>
          </p:cNvPr>
          <p:cNvSpPr/>
          <p:nvPr/>
        </p:nvSpPr>
        <p:spPr>
          <a:xfrm>
            <a:off x="307304" y="4670263"/>
            <a:ext cx="1310557" cy="325380"/>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86768" tIns="43384" rIns="86768" bIns="43384" numCol="1" spcCol="0" rtlCol="0" fromWordArt="0" anchor="ctr" anchorCtr="0" forceAA="0" compatLnSpc="1">
            <a:prstTxWarp prst="textNoShape">
              <a:avLst/>
            </a:prstTxWarp>
            <a:noAutofit/>
          </a:bodyPr>
          <a:lstStyle/>
          <a:p>
            <a:pPr algn="ctr"/>
            <a:r>
              <a:rPr lang="ja-JP" altLang="en-US" sz="1328" b="1" kern="100">
                <a:latin typeface="Century" panose="02040604050505020304" pitchFamily="18" charset="0"/>
                <a:ea typeface="ＭＳ ゴシック" panose="020B0609070205080204" pitchFamily="49" charset="-128"/>
                <a:cs typeface="Times New Roman" panose="02020603050405020304" pitchFamily="18" charset="0"/>
              </a:rPr>
              <a:t>２．位置付け</a:t>
            </a:r>
            <a:endParaRPr lang="ja-JP" altLang="en-US" sz="996" kern="100">
              <a:latin typeface="Century" panose="02040604050505020304" pitchFamily="18" charset="0"/>
              <a:ea typeface="ＭＳ 明朝" panose="02020609040205080304" pitchFamily="17" charset="-128"/>
              <a:cs typeface="Times New Roman" panose="02020603050405020304" pitchFamily="18" charset="0"/>
            </a:endParaRPr>
          </a:p>
        </p:txBody>
      </p:sp>
      <p:sp>
        <p:nvSpPr>
          <p:cNvPr id="44" name="角丸四角形 25">
            <a:extLst>
              <a:ext uri="{FF2B5EF4-FFF2-40B4-BE49-F238E27FC236}">
                <a16:creationId xmlns:a16="http://schemas.microsoft.com/office/drawing/2014/main" id="{0A322404-B3C5-41D2-8BBC-DAB85835D176}"/>
              </a:ext>
            </a:extLst>
          </p:cNvPr>
          <p:cNvSpPr/>
          <p:nvPr/>
        </p:nvSpPr>
        <p:spPr>
          <a:xfrm>
            <a:off x="3524947" y="919359"/>
            <a:ext cx="2250542" cy="325380"/>
          </a:xfrm>
          <a:prstGeom prst="roundRect">
            <a:avLst/>
          </a:prstGeom>
          <a:solidFill>
            <a:sysClr val="window" lastClr="FFFFFF"/>
          </a:solidFill>
          <a:ln w="12700" cap="flat" cmpd="sng" algn="ctr">
            <a:solidFill>
              <a:sysClr val="windowText" lastClr="000000"/>
            </a:solidFill>
            <a:prstDash val="solid"/>
            <a:miter lim="800000"/>
          </a:ln>
          <a:effectLst/>
        </p:spPr>
        <p:txBody>
          <a:bodyPr rot="0" spcFirstLastPara="0" vert="horz" wrap="square" lIns="86768" tIns="43384" rIns="86768" bIns="43384" numCol="1" spcCol="0" rtlCol="0" fromWordArt="0" anchor="ctr" anchorCtr="0" forceAA="0" compatLnSpc="1">
            <a:prstTxWarp prst="textNoShape">
              <a:avLst/>
            </a:prstTxWarp>
            <a:noAutofit/>
          </a:bodyPr>
          <a:lstStyle/>
          <a:p>
            <a:r>
              <a:rPr lang="ja-JP" altLang="en-US" sz="1328" b="1" kern="100">
                <a:latin typeface="Century" panose="02040604050505020304" pitchFamily="18" charset="0"/>
                <a:ea typeface="ＭＳ ゴシック" panose="020B0609070205080204" pitchFamily="49" charset="-128"/>
                <a:cs typeface="Times New Roman" panose="02020603050405020304" pitchFamily="18" charset="0"/>
              </a:rPr>
              <a:t>３．取組内容・目標・実績</a:t>
            </a:r>
            <a:endParaRPr lang="ja-JP" altLang="en-US" sz="996" kern="100">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55" name="オブジェクト 54">
            <a:extLst>
              <a:ext uri="{FF2B5EF4-FFF2-40B4-BE49-F238E27FC236}">
                <a16:creationId xmlns:a16="http://schemas.microsoft.com/office/drawing/2014/main" id="{728E1482-9EC3-46BD-AA6C-62DC79BC06BB}"/>
              </a:ext>
            </a:extLst>
          </p:cNvPr>
          <p:cNvGraphicFramePr>
            <a:graphicFrameLocks noChangeAspect="1"/>
          </p:cNvGraphicFramePr>
          <p:nvPr>
            <p:extLst>
              <p:ext uri="{D42A27DB-BD31-4B8C-83A1-F6EECF244321}">
                <p14:modId xmlns:p14="http://schemas.microsoft.com/office/powerpoint/2010/main" val="1097467131"/>
              </p:ext>
            </p:extLst>
          </p:nvPr>
        </p:nvGraphicFramePr>
        <p:xfrm>
          <a:off x="7546199" y="3092418"/>
          <a:ext cx="1800225" cy="1154113"/>
        </p:xfrm>
        <a:graphic>
          <a:graphicData uri="http://schemas.openxmlformats.org/presentationml/2006/ole">
            <mc:AlternateContent xmlns:mc="http://schemas.openxmlformats.org/markup-compatibility/2006">
              <mc:Choice xmlns:v="urn:schemas-microsoft-com:vml" Requires="v">
                <p:oleObj name="Worksheet" r:id="rId2" imgW="2537354" imgH="1379255" progId="Excel.Sheet.12">
                  <p:embed/>
                </p:oleObj>
              </mc:Choice>
              <mc:Fallback>
                <p:oleObj name="Worksheet" r:id="rId2" imgW="2537354" imgH="1379255" progId="Excel.Sheet.12">
                  <p:embed/>
                  <p:pic>
                    <p:nvPicPr>
                      <p:cNvPr id="0" name=""/>
                      <p:cNvPicPr/>
                      <p:nvPr/>
                    </p:nvPicPr>
                    <p:blipFill>
                      <a:blip r:embed="rId3"/>
                      <a:stretch>
                        <a:fillRect/>
                      </a:stretch>
                    </p:blipFill>
                    <p:spPr>
                      <a:xfrm>
                        <a:off x="7546199" y="3092418"/>
                        <a:ext cx="1800225" cy="1154113"/>
                      </a:xfrm>
                      <a:prstGeom prst="rect">
                        <a:avLst/>
                      </a:prstGeom>
                    </p:spPr>
                  </p:pic>
                </p:oleObj>
              </mc:Fallback>
            </mc:AlternateContent>
          </a:graphicData>
        </a:graphic>
      </p:graphicFrame>
    </p:spTree>
    <p:extLst>
      <p:ext uri="{BB962C8B-B14F-4D97-AF65-F5344CB8AC3E}">
        <p14:creationId xmlns:p14="http://schemas.microsoft.com/office/powerpoint/2010/main" val="300462008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609</Words>
  <Application>Microsoft Office PowerPoint</Application>
  <PresentationFormat>A4 210 x 297 mm</PresentationFormat>
  <Paragraphs>47</Paragraphs>
  <Slides>1</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9" baseType="lpstr">
      <vt:lpstr>ＭＳ ゴシック</vt:lpstr>
      <vt:lpstr>ＭＳ 明朝</vt:lpstr>
      <vt:lpstr>Arial</vt:lpstr>
      <vt:lpstr>Calibri</vt:lpstr>
      <vt:lpstr>Calibri Light</vt:lpstr>
      <vt:lpstr>Century</vt:lpstr>
      <vt:lpstr>Office テーマ</vt:lpstr>
      <vt:lpstr>Microsoft Excel ワークシート</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LGPC-050</cp:lastModifiedBy>
  <cp:revision>9</cp:revision>
  <cp:lastPrinted>2024-03-07T01:30:55Z</cp:lastPrinted>
  <dcterms:created xsi:type="dcterms:W3CDTF">2023-03-15T02:31:53Z</dcterms:created>
  <dcterms:modified xsi:type="dcterms:W3CDTF">2025-03-25T00:50:32Z</dcterms:modified>
</cp:coreProperties>
</file>